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483" r:id="rId2"/>
    <p:sldId id="452" r:id="rId3"/>
    <p:sldId id="455" r:id="rId4"/>
    <p:sldId id="459" r:id="rId5"/>
    <p:sldId id="460" r:id="rId6"/>
    <p:sldId id="461" r:id="rId7"/>
    <p:sldId id="462" r:id="rId8"/>
    <p:sldId id="463" r:id="rId9"/>
    <p:sldId id="464" r:id="rId10"/>
    <p:sldId id="465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(218)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7/22/2020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Chris Simmons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r>
              <a:rPr lang="en-US"/>
              <a:t>Class – The Life Of Christ (218)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r>
              <a:rPr lang="en-US"/>
              <a:t>7/22/2020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r>
              <a:rPr lang="en-US"/>
              <a:t>Chris Simmons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41C9E-346B-4401-AB32-C722C3466A2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4CC1D3-DA76-4A75-B21F-1F760026E9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C060998A-EC55-4CAB-85BD-C41FE05B126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1890661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.This is not to say that Jesus could not perform a miracle unless one believed.</a:t>
            </a:r>
          </a:p>
          <a:p>
            <a:r>
              <a:rPr lang="en-US" dirty="0"/>
              <a:t>“If you can” I believe is said by Jesus repeating the words of the boy’s father.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BEB9A-30A3-44CF-8A6B-B85F184BFB4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E0C87-E6C9-45E6-AFD6-0B66D255A8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F103389E-1CA6-4578-928C-0B33792970C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2115307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Just like when Peter “began” to rebuke the Lord for His declaration that He would suffer and be crucified.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1906A-03DA-4679-B8A4-B8B8C6996A1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0235E-4FA5-441A-97AD-1EB1746D93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E981A8D4-53AD-472C-A117-019D0601812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668847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 dirty="0">
                <a:latin typeface="Lucida Bright" panose="02040602050505020304" pitchFamily="18" charset="0"/>
              </a:rPr>
              <a:t>Did they focus on the right thing? </a:t>
            </a:r>
          </a:p>
          <a:p>
            <a:r>
              <a:rPr lang="en-US" dirty="0"/>
              <a:t> “Discussing” - NT:4802 </a:t>
            </a:r>
            <a:r>
              <a:rPr lang="en-US" dirty="0" err="1"/>
              <a:t>suzeteo</a:t>
            </a:r>
            <a:r>
              <a:rPr lang="en-US" dirty="0"/>
              <a:t> (</a:t>
            </a:r>
            <a:r>
              <a:rPr lang="en-US" dirty="0" err="1"/>
              <a:t>sood</a:t>
            </a:r>
            <a:r>
              <a:rPr lang="en-US" dirty="0"/>
              <a:t>-</a:t>
            </a:r>
            <a:r>
              <a:rPr lang="en-US" dirty="0" err="1"/>
              <a:t>zay</a:t>
            </a:r>
            <a:r>
              <a:rPr lang="en-US" dirty="0"/>
              <a:t>-</a:t>
            </a:r>
            <a:r>
              <a:rPr lang="en-US" dirty="0" err="1"/>
              <a:t>teh</a:t>
            </a:r>
            <a:r>
              <a:rPr lang="en-US" dirty="0"/>
              <a:t>'-o); from NT:4862 and NT:2212; to investigate jointly, i.e. discuss, controvert, cavil: </a:t>
            </a:r>
          </a:p>
          <a:p>
            <a:r>
              <a:rPr lang="en-US" dirty="0"/>
              <a:t>(Strong's) We see them doing the same thing in </a:t>
            </a:r>
            <a:r>
              <a:rPr lang="en-US" b="1" dirty="0"/>
              <a:t>Luke 22:23 </a:t>
            </a:r>
            <a:r>
              <a:rPr lang="en-US" dirty="0"/>
              <a:t>after Jesus stated one of them would betray Him. Note the apostles once again “discussing” after Jesus resurrection. </a:t>
            </a:r>
            <a:r>
              <a:rPr lang="en-US" b="1" dirty="0"/>
              <a:t>Luke 24:15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5199C-2795-4BEA-A567-D46979B9764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CDBE4B-84B1-4FDB-970D-712980A8606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4B1DC0BC-FDA3-41C8-A0AB-477D01327FD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4120354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John is Elijah - Luke 1:17; </a:t>
            </a:r>
          </a:p>
          <a:p>
            <a:endParaRPr lang="en-US" dirty="0"/>
          </a:p>
          <a:p>
            <a:r>
              <a:rPr lang="en-US" dirty="0"/>
              <a:t>Why didn’t these pieces fit in the minds of the apostles?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BEEAB7-0FA4-4C8E-AC3E-A4D8F38BE61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280473-53AB-474A-9E4C-F64AB9B6AC9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6DCFAA7F-7674-4C76-8A0E-0215B9CC027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1549438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Zech</a:t>
            </a:r>
            <a:r>
              <a:rPr lang="en-US" dirty="0"/>
              <a:t> 13:7</a:t>
            </a:r>
          </a:p>
          <a:p>
            <a:r>
              <a:rPr lang="en-US" dirty="0"/>
              <a:t>Strike the Shepherd that the sheep may be scattered; and I will turn My hand against the little ones. </a:t>
            </a:r>
          </a:p>
          <a:p>
            <a:endParaRPr lang="en-US" dirty="0"/>
          </a:p>
          <a:p>
            <a:r>
              <a:rPr lang="en-US" dirty="0"/>
              <a:t>“Contempt”- to despise and treat of no account (Thayer).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33E92D-5A00-47A0-B1EE-6A808CCD464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67B1BF-AE5B-4FC6-9F81-466E142AD23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40D670C7-10AE-41A4-B584-AE08E131F1D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1822098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Amazed - because why? Had Jesus persona still remained glorified? Speculation… we don’t know. Was Jesus part of their argument.</a:t>
            </a:r>
          </a:p>
          <a:p>
            <a:r>
              <a:rPr lang="en-US" dirty="0"/>
              <a:t>ASV - What’s the question? What question ye with them?</a:t>
            </a:r>
          </a:p>
          <a:p>
            <a:r>
              <a:rPr lang="en-US" dirty="0"/>
              <a:t>“Discuss” - “to converse, argue, dispute.” (Vine) originally meant ‘to think different things with oneself… then others.’ (Luke 22:23; Acts 6:9)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seleniazo</a:t>
            </a:r>
            <a:r>
              <a:rPr lang="en-US" dirty="0"/>
              <a:t> NT:4583), lit., "</a:t>
            </a:r>
            <a:r>
              <a:rPr lang="en-US" b="1" dirty="0"/>
              <a:t>to be moon struck</a:t>
            </a:r>
            <a:r>
              <a:rPr lang="en-US" dirty="0"/>
              <a:t>" (from </a:t>
            </a:r>
            <a:r>
              <a:rPr lang="en-US" dirty="0" err="1"/>
              <a:t>selene</a:t>
            </a:r>
            <a:r>
              <a:rPr lang="en-US" dirty="0"/>
              <a:t>, "the moon"), is used in the passive voice with active significance, RV, "epileptic," for KJV, "</a:t>
            </a:r>
            <a:r>
              <a:rPr lang="en-US" dirty="0" err="1"/>
              <a:t>lunatick</a:t>
            </a:r>
            <a:r>
              <a:rPr lang="en-US" b="1" dirty="0"/>
              <a:t>," Matt 4:24; </a:t>
            </a:r>
            <a:r>
              <a:rPr lang="en-US" dirty="0"/>
              <a:t>17:15; the corresponding English word is "lunatic." </a:t>
            </a:r>
            <a:r>
              <a:rPr lang="en-US" b="1" dirty="0"/>
              <a:t>Epilepsy was supposed to be influenced by the moon</a:t>
            </a:r>
            <a:r>
              <a:rPr lang="en-US" dirty="0"/>
              <a:t>.</a:t>
            </a:r>
          </a:p>
          <a:p>
            <a:r>
              <a:rPr lang="en-US" dirty="0"/>
              <a:t>(Vine's Expository Dictionary of Biblical Words)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1D57C3-331F-49B4-B01D-33002B76FB6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B0457-985D-4C51-A603-4D50536D09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90D562F1-BF34-43F9-8E3C-169E424BEAF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1996777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9D91F-6BDF-4B90-B60D-0AC4CC75716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29A732-B8D9-4BF1-8AFB-7016F4B33E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52102A84-4768-4EAD-980E-F0C8A6E3A26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1933219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“Put up with” - “hold up oneself against, i.e. (figuratively) put up with.” Challenging Jesus’ impatience with their lack of faith?</a:t>
            </a:r>
          </a:p>
          <a:p>
            <a:r>
              <a:rPr lang="en-US" dirty="0"/>
              <a:t>Num 14:11</a:t>
            </a:r>
          </a:p>
          <a:p>
            <a:r>
              <a:rPr lang="en-US" dirty="0"/>
              <a:t> And the Lord said to Moses, "How long will this people spurn Me? And how long will they not believe in Me, despite all the signs which I have performed in their midst?</a:t>
            </a:r>
          </a:p>
          <a:p>
            <a:endParaRPr lang="en-US" dirty="0"/>
          </a:p>
          <a:p>
            <a:r>
              <a:rPr lang="en-US" dirty="0"/>
              <a:t>How long?</a:t>
            </a:r>
          </a:p>
          <a:p>
            <a:pPr marL="177845" indent="-177845">
              <a:buFont typeface="Arial" panose="020B0604020202020204" pitchFamily="34" charset="0"/>
              <a:buChar char="•"/>
            </a:pPr>
            <a:r>
              <a:rPr lang="en-US" dirty="0"/>
              <a:t>Will you hesitate between two opinions? 1 kings 18:21</a:t>
            </a:r>
          </a:p>
          <a:p>
            <a:pPr marL="177845" indent="-177845">
              <a:buFont typeface="Arial" panose="020B0604020202020204" pitchFamily="34" charset="0"/>
              <a:buChar char="•"/>
            </a:pPr>
            <a:r>
              <a:rPr lang="en-US" dirty="0"/>
              <a:t>Will you love what is worthless and aim at deception? Psalms 4:2</a:t>
            </a:r>
          </a:p>
          <a:p>
            <a:pPr marL="177845" indent="-177845">
              <a:buFont typeface="Arial" panose="020B0604020202020204" pitchFamily="34" charset="0"/>
              <a:buChar char="•"/>
            </a:pPr>
            <a:r>
              <a:rPr lang="en-US" dirty="0"/>
              <a:t>Do we appreciate the patience of God? Romans 2:4; 1 Peter 3:20; 2 Peter 3:9, 15</a:t>
            </a:r>
          </a:p>
          <a:p>
            <a:endParaRPr lang="en-US" dirty="0"/>
          </a:p>
          <a:p>
            <a:r>
              <a:rPr lang="en-US" dirty="0"/>
              <a:t>I believe a combination of the two parts of Vine’s definition of “generation” fits here.</a:t>
            </a:r>
          </a:p>
          <a:p>
            <a:endParaRPr lang="en-US" dirty="0"/>
          </a:p>
          <a:p>
            <a:r>
              <a:rPr lang="en-US" dirty="0"/>
              <a:t>What had corrupted and distorted this generation? Part of what we keep seeing is how a fleshly focus kept distorting their view of the Messiah and His kingdom.</a:t>
            </a:r>
          </a:p>
          <a:p>
            <a:endParaRPr lang="en-US" dirty="0"/>
          </a:p>
          <a:p>
            <a:r>
              <a:rPr lang="en-US" dirty="0"/>
              <a:t>Acts 20:30</a:t>
            </a:r>
          </a:p>
          <a:p>
            <a:r>
              <a:rPr lang="en-US" dirty="0"/>
              <a:t>rom among your own selves men will arise, speaking perverse things, to draw away the disciples after them.</a:t>
            </a:r>
          </a:p>
          <a:p>
            <a:endParaRPr lang="en-US" dirty="0"/>
          </a:p>
          <a:p>
            <a:r>
              <a:rPr lang="en-US" dirty="0"/>
              <a:t>Phil 2:14-15</a:t>
            </a:r>
          </a:p>
          <a:p>
            <a:r>
              <a:rPr lang="en-US" dirty="0"/>
              <a:t>Do all things without grumbling or disputing; 15 so that you will prove yourselves to be blameless and innocent, children of God above reproach in the midst of a crooked and perverse generation, among whom you appear as lights in the world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0C7C3-C426-4666-A77C-C74977073FC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F574C-3712-478E-94C6-36693AD0E94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821C2492-D86C-4931-8D7C-77715E69034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3915364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believe a combination of the two parts of Vine’s definition fits here.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F27170-A824-4D84-B85C-C987E5C2F42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7/22/2020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1818A-F065-4B8E-8B11-2F406416D53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830A1406-A3BF-494A-B193-A47E9507C84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(218)</a:t>
            </a:r>
          </a:p>
        </p:txBody>
      </p:sp>
    </p:spTree>
    <p:extLst>
      <p:ext uri="{BB962C8B-B14F-4D97-AF65-F5344CB8AC3E}">
        <p14:creationId xmlns:p14="http://schemas.microsoft.com/office/powerpoint/2010/main" val="916216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5892" y="3085765"/>
            <a:ext cx="8245163" cy="333814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5688E5B1-4139-AD48-BA45-9CE6A55A1ED0}"/>
              </a:ext>
            </a:extLst>
          </p:cNvPr>
          <p:cNvSpPr/>
          <p:nvPr userDrawn="1"/>
        </p:nvSpPr>
        <p:spPr>
          <a:xfrm>
            <a:off x="81945" y="4564340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762359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60596E6-4DE9-A746-9D39-94401D2B4645}"/>
              </a:ext>
            </a:extLst>
          </p:cNvPr>
          <p:cNvSpPr/>
          <p:nvPr userDrawn="1"/>
        </p:nvSpPr>
        <p:spPr>
          <a:xfrm rot="16200000">
            <a:off x="2555801" y="2404428"/>
            <a:ext cx="1270001" cy="9526"/>
          </a:xfrm>
          <a:prstGeom prst="rect">
            <a:avLst/>
          </a:prstGeom>
          <a:solidFill>
            <a:srgbClr val="11111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4FCD294-AF1C-5E4C-A4DA-80CFCFA430D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9854" y="917462"/>
            <a:ext cx="1653778" cy="4989627"/>
          </a:xfrm>
          <a:custGeom>
            <a:avLst/>
            <a:gdLst>
              <a:gd name="connsiteX0" fmla="*/ 0 w 2205037"/>
              <a:gd name="connsiteY0" fmla="*/ 0 h 4989627"/>
              <a:gd name="connsiteX1" fmla="*/ 2205037 w 2205037"/>
              <a:gd name="connsiteY1" fmla="*/ 0 h 4989627"/>
              <a:gd name="connsiteX2" fmla="*/ 2205037 w 2205037"/>
              <a:gd name="connsiteY2" fmla="*/ 4989627 h 4989627"/>
              <a:gd name="connsiteX3" fmla="*/ 0 w 2205037"/>
              <a:gd name="connsiteY3" fmla="*/ 4989627 h 4989627"/>
              <a:gd name="connsiteX4" fmla="*/ 0 w 2205037"/>
              <a:gd name="connsiteY4" fmla="*/ 4286290 h 4989627"/>
              <a:gd name="connsiteX5" fmla="*/ 809319 w 2205037"/>
              <a:gd name="connsiteY5" fmla="*/ 4286290 h 4989627"/>
              <a:gd name="connsiteX6" fmla="*/ 809319 w 2205037"/>
              <a:gd name="connsiteY6" fmla="*/ 3905289 h 4989627"/>
              <a:gd name="connsiteX7" fmla="*/ 0 w 2205037"/>
              <a:gd name="connsiteY7" fmla="*/ 3905289 h 4989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05037" h="4989627">
                <a:moveTo>
                  <a:pt x="0" y="0"/>
                </a:moveTo>
                <a:lnTo>
                  <a:pt x="2205037" y="0"/>
                </a:lnTo>
                <a:lnTo>
                  <a:pt x="2205037" y="4989627"/>
                </a:lnTo>
                <a:lnTo>
                  <a:pt x="0" y="4989627"/>
                </a:lnTo>
                <a:lnTo>
                  <a:pt x="0" y="4286290"/>
                </a:lnTo>
                <a:lnTo>
                  <a:pt x="809319" y="4286290"/>
                </a:lnTo>
                <a:lnTo>
                  <a:pt x="809319" y="3905289"/>
                </a:lnTo>
                <a:lnTo>
                  <a:pt x="0" y="3905289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8EDF2123-85B2-F547-8D7A-F0273E1E9E85}"/>
              </a:ext>
            </a:extLst>
          </p:cNvPr>
          <p:cNvSpPr/>
          <p:nvPr userDrawn="1"/>
        </p:nvSpPr>
        <p:spPr>
          <a:xfrm>
            <a:off x="573067" y="4824594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1DA15C9-6722-0B47-897A-7DC9AED35B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86038" y="2945526"/>
            <a:ext cx="2209121" cy="1613201"/>
          </a:xfrm>
        </p:spPr>
        <p:txBody>
          <a:bodyPr lIns="0" tIns="0" rIns="0" bIns="0" anchor="b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2" name="Content Placeholder 20">
            <a:extLst>
              <a:ext uri="{FF2B5EF4-FFF2-40B4-BE49-F238E27FC236}">
                <a16:creationId xmlns:a16="http://schemas.microsoft.com/office/drawing/2014/main" id="{5FFB748F-E999-9A4B-B9D8-B6E1C2AE013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4267" y="2005014"/>
            <a:ext cx="3382565" cy="4027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15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placeholder.jpg">
            <a:extLst>
              <a:ext uri="{FF2B5EF4-FFF2-40B4-BE49-F238E27FC236}">
                <a16:creationId xmlns:a16="http://schemas.microsoft.com/office/drawing/2014/main" id="{D447DA2F-5DA0-834C-9AFA-DC4F7B4ECC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96231" y="717551"/>
            <a:ext cx="1547701" cy="4953001"/>
          </a:xfrm>
          <a:prstGeom prst="rect">
            <a:avLst/>
          </a:prstGeom>
          <a:solidFill>
            <a:schemeClr val="tx2"/>
          </a:solidFill>
        </p:spPr>
        <p:txBody>
          <a:bodyPr lIns="91439" tIns="45719" rIns="91439" bIns="45719">
            <a:noAutofit/>
          </a:bodyPr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292654E-1088-3C42-A573-2CBF48FA332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55843" y="3168650"/>
            <a:ext cx="2525396" cy="3689350"/>
          </a:xfrm>
          <a:custGeom>
            <a:avLst/>
            <a:gdLst>
              <a:gd name="connsiteX0" fmla="*/ 0 w 3367194"/>
              <a:gd name="connsiteY0" fmla="*/ 0 h 3689350"/>
              <a:gd name="connsiteX1" fmla="*/ 3367194 w 3367194"/>
              <a:gd name="connsiteY1" fmla="*/ 0 h 3689350"/>
              <a:gd name="connsiteX2" fmla="*/ 3367194 w 3367194"/>
              <a:gd name="connsiteY2" fmla="*/ 3689350 h 3689350"/>
              <a:gd name="connsiteX3" fmla="*/ 0 w 3367194"/>
              <a:gd name="connsiteY3" fmla="*/ 3689350 h 3689350"/>
              <a:gd name="connsiteX4" fmla="*/ 0 w 3367194"/>
              <a:gd name="connsiteY4" fmla="*/ 2035101 h 3689350"/>
              <a:gd name="connsiteX5" fmla="*/ 508000 w 3367194"/>
              <a:gd name="connsiteY5" fmla="*/ 2035101 h 3689350"/>
              <a:gd name="connsiteX6" fmla="*/ 508000 w 3367194"/>
              <a:gd name="connsiteY6" fmla="*/ 1654100 h 3689350"/>
              <a:gd name="connsiteX7" fmla="*/ 0 w 3367194"/>
              <a:gd name="connsiteY7" fmla="*/ 1654100 h 368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67194" h="3689350">
                <a:moveTo>
                  <a:pt x="0" y="0"/>
                </a:moveTo>
                <a:lnTo>
                  <a:pt x="3367194" y="0"/>
                </a:lnTo>
                <a:lnTo>
                  <a:pt x="3367194" y="3689350"/>
                </a:lnTo>
                <a:lnTo>
                  <a:pt x="0" y="3689350"/>
                </a:lnTo>
                <a:lnTo>
                  <a:pt x="0" y="2035101"/>
                </a:lnTo>
                <a:lnTo>
                  <a:pt x="508000" y="2035101"/>
                </a:lnTo>
                <a:lnTo>
                  <a:pt x="508000" y="1654100"/>
                </a:lnTo>
                <a:lnTo>
                  <a:pt x="0" y="16541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91439" tIns="45719" rIns="91439" bIns="45719">
            <a:noAutofit/>
          </a:bodyPr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7" name="placeholder.jpg">
            <a:extLst>
              <a:ext uri="{FF2B5EF4-FFF2-40B4-BE49-F238E27FC236}">
                <a16:creationId xmlns:a16="http://schemas.microsoft.com/office/drawing/2014/main" id="{098C8554-580A-2442-9906-28A71B624A6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55843" y="0"/>
            <a:ext cx="2525396" cy="2667000"/>
          </a:xfrm>
          <a:prstGeom prst="rect">
            <a:avLst/>
          </a:prstGeom>
          <a:solidFill>
            <a:schemeClr val="tx2"/>
          </a:solidFill>
        </p:spPr>
        <p:txBody>
          <a:bodyPr lIns="91439" tIns="45719" rIns="91439" bIns="45719">
            <a:noAutofit/>
          </a:bodyPr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4DD41584-4B5C-2B41-B712-6810C565BC56}"/>
              </a:ext>
            </a:extLst>
          </p:cNvPr>
          <p:cNvSpPr/>
          <p:nvPr userDrawn="1"/>
        </p:nvSpPr>
        <p:spPr>
          <a:xfrm>
            <a:off x="574842" y="4822751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BCFE255A-D792-824C-B7BD-0F53CCBE9393}"/>
              </a:ext>
            </a:extLst>
          </p:cNvPr>
          <p:cNvSpPr/>
          <p:nvPr userDrawn="1"/>
        </p:nvSpPr>
        <p:spPr>
          <a:xfrm>
            <a:off x="7119981" y="2901950"/>
            <a:ext cx="952501" cy="12700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 dirty="0"/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C5F7BCC5-255A-E040-9CB6-55FC42CEBF16}"/>
              </a:ext>
            </a:extLst>
          </p:cNvPr>
          <p:cNvSpPr/>
          <p:nvPr userDrawn="1"/>
        </p:nvSpPr>
        <p:spPr>
          <a:xfrm rot="16200000">
            <a:off x="2480972" y="2274888"/>
            <a:ext cx="1270001" cy="9525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A015DDBE-BC7A-D046-BEA1-79A44722B1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4363" y="3486001"/>
            <a:ext cx="2743743" cy="1613201"/>
          </a:xfrm>
        </p:spPr>
        <p:txBody>
          <a:bodyPr lIns="0" tIns="0" rIns="0" bIns="0" anchor="ctr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703476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6BDBD8F-0811-E743-8D29-95FBA6111DCA}"/>
              </a:ext>
            </a:extLst>
          </p:cNvPr>
          <p:cNvSpPr/>
          <p:nvPr userDrawn="1"/>
        </p:nvSpPr>
        <p:spPr>
          <a:xfrm>
            <a:off x="3912156" y="-1"/>
            <a:ext cx="5231845" cy="6858001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D8F780B-398B-314B-87F1-35307B42F72E}"/>
              </a:ext>
            </a:extLst>
          </p:cNvPr>
          <p:cNvSpPr/>
          <p:nvPr userDrawn="1"/>
        </p:nvSpPr>
        <p:spPr>
          <a:xfrm rot="16200000">
            <a:off x="439738" y="2941638"/>
            <a:ext cx="1270001" cy="9525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1EE7A36-F988-7C4A-A854-1D7E6E70D021}"/>
              </a:ext>
            </a:extLst>
          </p:cNvPr>
          <p:cNvSpPr/>
          <p:nvPr userDrawn="1"/>
        </p:nvSpPr>
        <p:spPr>
          <a:xfrm>
            <a:off x="3505200" y="604044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9BAFF7-5B8A-F446-87E9-6B4851CCF1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4" y="4035870"/>
            <a:ext cx="2743743" cy="1613201"/>
          </a:xfrm>
        </p:spPr>
        <p:txBody>
          <a:bodyPr lIns="0" tIns="0" rIns="0" bIns="0" anchor="b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5663095-8E7E-6049-8528-84CCDFA93A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12517" y="878178"/>
            <a:ext cx="4006331" cy="52518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8661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>
            <a:extLst>
              <a:ext uri="{FF2B5EF4-FFF2-40B4-BE49-F238E27FC236}">
                <a16:creationId xmlns:a16="http://schemas.microsoft.com/office/drawing/2014/main" id="{9E887ACE-210F-4A8A-A033-E24FD239D1BB}"/>
              </a:ext>
            </a:extLst>
          </p:cNvPr>
          <p:cNvSpPr/>
          <p:nvPr userDrawn="1"/>
        </p:nvSpPr>
        <p:spPr>
          <a:xfrm>
            <a:off x="0" y="-1"/>
            <a:ext cx="5231845" cy="6858001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5663095-8E7E-6049-8528-84CCDFA93A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5669" y="878178"/>
            <a:ext cx="4006331" cy="52518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D8F780B-398B-314B-87F1-35307B42F72E}"/>
              </a:ext>
            </a:extLst>
          </p:cNvPr>
          <p:cNvSpPr/>
          <p:nvPr userDrawn="1"/>
        </p:nvSpPr>
        <p:spPr>
          <a:xfrm rot="16200000">
            <a:off x="5336088" y="2941638"/>
            <a:ext cx="1270001" cy="9525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1EE7A36-F988-7C4A-A854-1D7E6E70D021}"/>
              </a:ext>
            </a:extLst>
          </p:cNvPr>
          <p:cNvSpPr/>
          <p:nvPr userDrawn="1"/>
        </p:nvSpPr>
        <p:spPr>
          <a:xfrm>
            <a:off x="4861801" y="604044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9BAFF7-5B8A-F446-87E9-6B4851CCF1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6324" y="4035870"/>
            <a:ext cx="2743743" cy="1613201"/>
          </a:xfrm>
        </p:spPr>
        <p:txBody>
          <a:bodyPr lIns="0" tIns="0" rIns="0" bIns="0" anchor="b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5317269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noProof="0" smtClean="0"/>
              <a:t>7/26/2020</a:t>
            </a:fld>
            <a:endParaRPr 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5C4D9A4-C8E3-4644-9D63-86142FA59A02}"/>
              </a:ext>
            </a:extLst>
          </p:cNvPr>
          <p:cNvSpPr/>
          <p:nvPr userDrawn="1"/>
        </p:nvSpPr>
        <p:spPr>
          <a:xfrm>
            <a:off x="714375" y="952500"/>
            <a:ext cx="7715250" cy="4953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7047AEE3-4D24-FE4F-BC8C-1050F33A970F}"/>
              </a:ext>
            </a:extLst>
          </p:cNvPr>
          <p:cNvSpPr/>
          <p:nvPr userDrawn="1"/>
        </p:nvSpPr>
        <p:spPr>
          <a:xfrm rot="16200000">
            <a:off x="3932238" y="1106488"/>
            <a:ext cx="1270000" cy="9525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0433FF"/>
              </a:solidFill>
              <a:latin typeface="Helvetica Light"/>
              <a:sym typeface="Helvetica Light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2B45386C-7F1B-4D47-959C-DE1A73B407E7}"/>
              </a:ext>
            </a:extLst>
          </p:cNvPr>
          <p:cNvSpPr/>
          <p:nvPr userDrawn="1"/>
        </p:nvSpPr>
        <p:spPr>
          <a:xfrm>
            <a:off x="323850" y="1365250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B1C5AC5-B8E6-EC4F-8CB9-43E091C422EF}"/>
              </a:ext>
            </a:extLst>
          </p:cNvPr>
          <p:cNvSpPr/>
          <p:nvPr userDrawn="1"/>
        </p:nvSpPr>
        <p:spPr>
          <a:xfrm>
            <a:off x="8048625" y="5065380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3ACFFFD-2D44-B943-8B58-CC9B7641E7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2676" y="3019275"/>
            <a:ext cx="6978650" cy="1613201"/>
          </a:xfrm>
        </p:spPr>
        <p:txBody>
          <a:bodyPr lIns="0" tIns="0" rIns="0" bIns="0" anchor="ctr">
            <a:normAutofit/>
          </a:bodyPr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3" name="Content Placeholder 13">
            <a:extLst>
              <a:ext uri="{FF2B5EF4-FFF2-40B4-BE49-F238E27FC236}">
                <a16:creationId xmlns:a16="http://schemas.microsoft.com/office/drawing/2014/main" id="{8E96E8CE-45C0-D643-B7F3-08C20CF5F76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328126" y="2348318"/>
            <a:ext cx="2487749" cy="269370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00" cap="all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132763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F70F810B-4DED-A045-A1D2-7605E821997B}"/>
              </a:ext>
            </a:extLst>
          </p:cNvPr>
          <p:cNvSpPr/>
          <p:nvPr userDrawn="1"/>
        </p:nvSpPr>
        <p:spPr>
          <a:xfrm>
            <a:off x="0" y="4735652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194DD3B-943C-8740-A545-0DA0E5FD25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4" y="4651968"/>
            <a:ext cx="2743743" cy="997102"/>
          </a:xfrm>
        </p:spPr>
        <p:txBody>
          <a:bodyPr lIns="0" tIns="0" rIns="0" bIns="0" anchor="t">
            <a:normAutofit/>
          </a:bodyPr>
          <a:lstStyle>
            <a:lvl1pPr>
              <a:defRPr sz="340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93D5DD3F-FCDF-5945-9321-0FABA0771516}"/>
              </a:ext>
            </a:extLst>
          </p:cNvPr>
          <p:cNvSpPr/>
          <p:nvPr userDrawn="1"/>
        </p:nvSpPr>
        <p:spPr>
          <a:xfrm rot="16200000">
            <a:off x="3941763" y="2067005"/>
            <a:ext cx="1270000" cy="9526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0433FF"/>
              </a:solidFill>
              <a:latin typeface="Helvetica Light"/>
              <a:sym typeface="Helvetica Light"/>
            </a:endParaRP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B8877488-477F-0041-88BE-F780F1C66A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62130" y="0"/>
            <a:ext cx="3746102" cy="6858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4658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noProof="0" smtClean="0"/>
              <a:t>7/26/2020</a:t>
            </a:fld>
            <a:endParaRPr 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640E59D-783A-C149-B212-716E0C4FE00D}"/>
              </a:ext>
            </a:extLst>
          </p:cNvPr>
          <p:cNvSpPr/>
          <p:nvPr userDrawn="1"/>
        </p:nvSpPr>
        <p:spPr>
          <a:xfrm rot="5400000">
            <a:off x="927863" y="1260477"/>
            <a:ext cx="2540001" cy="19050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3200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E9C988F-F5FE-BA4D-BDC5-02CCC5D68FF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9575" y="520700"/>
            <a:ext cx="3557588" cy="5816600"/>
          </a:xfrm>
          <a:custGeom>
            <a:avLst/>
            <a:gdLst>
              <a:gd name="connsiteX0" fmla="*/ 0 w 4743450"/>
              <a:gd name="connsiteY0" fmla="*/ 0 h 5816600"/>
              <a:gd name="connsiteX1" fmla="*/ 4743450 w 4743450"/>
              <a:gd name="connsiteY1" fmla="*/ 0 h 5816600"/>
              <a:gd name="connsiteX2" fmla="*/ 4743450 w 4743450"/>
              <a:gd name="connsiteY2" fmla="*/ 285838 h 5816600"/>
              <a:gd name="connsiteX3" fmla="*/ 4406308 w 4743450"/>
              <a:gd name="connsiteY3" fmla="*/ 285838 h 5816600"/>
              <a:gd name="connsiteX4" fmla="*/ 4406308 w 4743450"/>
              <a:gd name="connsiteY4" fmla="*/ 666839 h 5816600"/>
              <a:gd name="connsiteX5" fmla="*/ 4743450 w 4743450"/>
              <a:gd name="connsiteY5" fmla="*/ 666839 h 5816600"/>
              <a:gd name="connsiteX6" fmla="*/ 4743450 w 4743450"/>
              <a:gd name="connsiteY6" fmla="*/ 5816600 h 5816600"/>
              <a:gd name="connsiteX7" fmla="*/ 0 w 4743450"/>
              <a:gd name="connsiteY7" fmla="*/ 5816600 h 581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43450" h="5816600">
                <a:moveTo>
                  <a:pt x="0" y="0"/>
                </a:moveTo>
                <a:lnTo>
                  <a:pt x="4743450" y="0"/>
                </a:lnTo>
                <a:lnTo>
                  <a:pt x="4743450" y="285838"/>
                </a:lnTo>
                <a:lnTo>
                  <a:pt x="4406308" y="285838"/>
                </a:lnTo>
                <a:lnTo>
                  <a:pt x="4406308" y="666839"/>
                </a:lnTo>
                <a:lnTo>
                  <a:pt x="4743450" y="666839"/>
                </a:lnTo>
                <a:lnTo>
                  <a:pt x="4743450" y="5816600"/>
                </a:lnTo>
                <a:lnTo>
                  <a:pt x="0" y="58166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4E3F3D93-DB12-4C41-A747-8781702C1204}"/>
              </a:ext>
            </a:extLst>
          </p:cNvPr>
          <p:cNvSpPr/>
          <p:nvPr userDrawn="1"/>
        </p:nvSpPr>
        <p:spPr>
          <a:xfrm>
            <a:off x="3714306" y="806539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C315ED-F22B-A649-80D5-44A63CE74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0" y="702156"/>
            <a:ext cx="4572000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noProof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64239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noProof="0" smtClean="0"/>
              <a:t>7/26/2020</a:t>
            </a:fld>
            <a:endParaRPr 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640E59D-783A-C149-B212-716E0C4FE00D}"/>
              </a:ext>
            </a:extLst>
          </p:cNvPr>
          <p:cNvSpPr/>
          <p:nvPr userDrawn="1"/>
        </p:nvSpPr>
        <p:spPr>
          <a:xfrm rot="5400000">
            <a:off x="927863" y="1260477"/>
            <a:ext cx="2540001" cy="19050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3200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E9C988F-F5FE-BA4D-BDC5-02CCC5D68FF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9575" y="520700"/>
            <a:ext cx="3557588" cy="5816600"/>
          </a:xfrm>
          <a:custGeom>
            <a:avLst/>
            <a:gdLst>
              <a:gd name="connsiteX0" fmla="*/ 0 w 4743450"/>
              <a:gd name="connsiteY0" fmla="*/ 0 h 5816600"/>
              <a:gd name="connsiteX1" fmla="*/ 4743450 w 4743450"/>
              <a:gd name="connsiteY1" fmla="*/ 0 h 5816600"/>
              <a:gd name="connsiteX2" fmla="*/ 4743450 w 4743450"/>
              <a:gd name="connsiteY2" fmla="*/ 285838 h 5816600"/>
              <a:gd name="connsiteX3" fmla="*/ 4406308 w 4743450"/>
              <a:gd name="connsiteY3" fmla="*/ 285838 h 5816600"/>
              <a:gd name="connsiteX4" fmla="*/ 4406308 w 4743450"/>
              <a:gd name="connsiteY4" fmla="*/ 666839 h 5816600"/>
              <a:gd name="connsiteX5" fmla="*/ 4743450 w 4743450"/>
              <a:gd name="connsiteY5" fmla="*/ 666839 h 5816600"/>
              <a:gd name="connsiteX6" fmla="*/ 4743450 w 4743450"/>
              <a:gd name="connsiteY6" fmla="*/ 5816600 h 5816600"/>
              <a:gd name="connsiteX7" fmla="*/ 0 w 4743450"/>
              <a:gd name="connsiteY7" fmla="*/ 5816600 h 581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43450" h="5816600">
                <a:moveTo>
                  <a:pt x="0" y="0"/>
                </a:moveTo>
                <a:lnTo>
                  <a:pt x="4743450" y="0"/>
                </a:lnTo>
                <a:lnTo>
                  <a:pt x="4743450" y="285838"/>
                </a:lnTo>
                <a:lnTo>
                  <a:pt x="4406308" y="285838"/>
                </a:lnTo>
                <a:lnTo>
                  <a:pt x="4406308" y="666839"/>
                </a:lnTo>
                <a:lnTo>
                  <a:pt x="4743450" y="666839"/>
                </a:lnTo>
                <a:lnTo>
                  <a:pt x="4743450" y="5816600"/>
                </a:lnTo>
                <a:lnTo>
                  <a:pt x="0" y="58166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4E3F3D93-DB12-4C41-A747-8781702C1204}"/>
              </a:ext>
            </a:extLst>
          </p:cNvPr>
          <p:cNvSpPr/>
          <p:nvPr userDrawn="1"/>
        </p:nvSpPr>
        <p:spPr>
          <a:xfrm>
            <a:off x="3714306" y="806539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C315ED-F22B-A649-80D5-44A63CE74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0" y="702156"/>
            <a:ext cx="4572000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EE6C881-74AA-8944-AD6A-BA0821ECDCA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1" y="1443038"/>
            <a:ext cx="4136231" cy="4894262"/>
          </a:xfrm>
        </p:spPr>
        <p:txBody>
          <a:bodyPr/>
          <a:lstStyle>
            <a:lvl1pPr>
              <a:spcBef>
                <a:spcPts val="1000"/>
              </a:spcBef>
              <a:spcAft>
                <a:spcPts val="1500"/>
              </a:spcAft>
              <a:defRPr/>
            </a:lvl1pPr>
            <a:lvl2pPr>
              <a:spcBef>
                <a:spcPts val="1000"/>
              </a:spcBef>
              <a:spcAft>
                <a:spcPts val="1500"/>
              </a:spcAft>
              <a:defRPr/>
            </a:lvl2pPr>
            <a:lvl3pPr>
              <a:spcBef>
                <a:spcPts val="1000"/>
              </a:spcBef>
              <a:spcAft>
                <a:spcPts val="1500"/>
              </a:spcAft>
              <a:defRPr/>
            </a:lvl3pPr>
            <a:lvl4pPr>
              <a:spcBef>
                <a:spcPts val="1000"/>
              </a:spcBef>
              <a:spcAft>
                <a:spcPts val="1500"/>
              </a:spcAft>
              <a:defRPr/>
            </a:lvl4pPr>
            <a:lvl5pPr>
              <a:spcBef>
                <a:spcPts val="1000"/>
              </a:spcBef>
              <a:spcAft>
                <a:spcPts val="1500"/>
              </a:spcAft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82923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5B67-55DA-424F-9805-71BDE70D7489}" type="datetimeFigureOut">
              <a:rPr lang="en-US" noProof="0" smtClean="0"/>
              <a:t>7/26/2020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CC1-1436-4FA3-B5BE-7FF06ED26E03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928206" y="2063552"/>
            <a:ext cx="1746660" cy="2051919"/>
          </a:xfrm>
          <a:solidFill>
            <a:schemeClr val="tx2"/>
          </a:solidFill>
        </p:spPr>
        <p:txBody>
          <a:bodyPr/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3681417" y="2063552"/>
            <a:ext cx="1746660" cy="2051919"/>
          </a:xfrm>
          <a:solidFill>
            <a:schemeClr val="tx2"/>
          </a:solidFill>
        </p:spPr>
        <p:txBody>
          <a:bodyPr/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6434628" y="2063552"/>
            <a:ext cx="1746660" cy="2051919"/>
          </a:xfrm>
          <a:solidFill>
            <a:schemeClr val="tx2"/>
          </a:solidFill>
        </p:spPr>
        <p:txBody>
          <a:bodyPr/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1" hasCustomPrompt="1"/>
          </p:nvPr>
        </p:nvSpPr>
        <p:spPr>
          <a:xfrm>
            <a:off x="546362" y="4259751"/>
            <a:ext cx="2487749" cy="269370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Name</a:t>
            </a:r>
          </a:p>
        </p:txBody>
      </p:sp>
      <p:sp>
        <p:nvSpPr>
          <p:cNvPr id="14" name="Text Placeholder 21"/>
          <p:cNvSpPr>
            <a:spLocks noGrp="1"/>
          </p:cNvSpPr>
          <p:nvPr>
            <p:ph type="body" sz="quarter" idx="22" hasCustomPrompt="1"/>
          </p:nvPr>
        </p:nvSpPr>
        <p:spPr>
          <a:xfrm>
            <a:off x="545890" y="4460677"/>
            <a:ext cx="2487929" cy="212725"/>
          </a:xfrm>
        </p:spPr>
        <p:txBody>
          <a:bodyPr>
            <a:noAutofit/>
          </a:bodyPr>
          <a:lstStyle>
            <a:lvl1pPr marL="0" indent="0" algn="ctr">
              <a:buNone/>
              <a:defRPr sz="12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545552" y="4933816"/>
            <a:ext cx="2513813" cy="1490098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Profile Detail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41" hasCustomPrompt="1"/>
          </p:nvPr>
        </p:nvSpPr>
        <p:spPr>
          <a:xfrm>
            <a:off x="3311254" y="4259751"/>
            <a:ext cx="2487749" cy="269370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Name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42" hasCustomPrompt="1"/>
          </p:nvPr>
        </p:nvSpPr>
        <p:spPr>
          <a:xfrm>
            <a:off x="3310783" y="4460677"/>
            <a:ext cx="2487929" cy="212725"/>
          </a:xfrm>
        </p:spPr>
        <p:txBody>
          <a:bodyPr>
            <a:noAutofit/>
          </a:bodyPr>
          <a:lstStyle>
            <a:lvl1pPr marL="0" indent="0" algn="ctr">
              <a:buNone/>
              <a:defRPr sz="12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3310444" y="4933816"/>
            <a:ext cx="2513813" cy="1490098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Profile Detail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44" hasCustomPrompt="1"/>
          </p:nvPr>
        </p:nvSpPr>
        <p:spPr>
          <a:xfrm>
            <a:off x="6076147" y="4259751"/>
            <a:ext cx="2487749" cy="269370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Name</a:t>
            </a:r>
          </a:p>
        </p:txBody>
      </p:sp>
      <p:sp>
        <p:nvSpPr>
          <p:cNvPr id="20" name="Text Placeholder 21"/>
          <p:cNvSpPr>
            <a:spLocks noGrp="1"/>
          </p:cNvSpPr>
          <p:nvPr>
            <p:ph type="body" sz="quarter" idx="45" hasCustomPrompt="1"/>
          </p:nvPr>
        </p:nvSpPr>
        <p:spPr>
          <a:xfrm>
            <a:off x="6075675" y="4460677"/>
            <a:ext cx="2487929" cy="212725"/>
          </a:xfrm>
        </p:spPr>
        <p:txBody>
          <a:bodyPr>
            <a:noAutofit/>
          </a:bodyPr>
          <a:lstStyle>
            <a:lvl1pPr marL="0" indent="0" algn="ctr">
              <a:buNone/>
              <a:defRPr sz="12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46" hasCustomPrompt="1"/>
          </p:nvPr>
        </p:nvSpPr>
        <p:spPr>
          <a:xfrm>
            <a:off x="6075337" y="4933816"/>
            <a:ext cx="2513813" cy="1490098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Profile Detail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74A82460-2A11-4842-BF35-3C6799C4E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D72EBBB3-86E3-0D49-AFB5-BAB82C8F6544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1E9B3DA-A75C-E947-B309-3CE35073E1FD}"/>
              </a:ext>
            </a:extLst>
          </p:cNvPr>
          <p:cNvCxnSpPr/>
          <p:nvPr userDrawn="1"/>
        </p:nvCxnSpPr>
        <p:spPr>
          <a:xfrm>
            <a:off x="889742" y="4806226"/>
            <a:ext cx="1800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0C9E365-8CE7-5742-8FB0-881AF8246701}"/>
              </a:ext>
            </a:extLst>
          </p:cNvPr>
          <p:cNvCxnSpPr/>
          <p:nvPr userDrawn="1"/>
        </p:nvCxnSpPr>
        <p:spPr>
          <a:xfrm>
            <a:off x="3654635" y="4806226"/>
            <a:ext cx="1800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4E0687B-A3DE-9D4B-9499-96776C0A7A52}"/>
              </a:ext>
            </a:extLst>
          </p:cNvPr>
          <p:cNvCxnSpPr/>
          <p:nvPr userDrawn="1"/>
        </p:nvCxnSpPr>
        <p:spPr>
          <a:xfrm>
            <a:off x="6419527" y="4806226"/>
            <a:ext cx="1800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908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1890876"/>
            <a:ext cx="8272211" cy="40844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C8660979-B6F8-480C-AAC7-48903CC3ECFC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14446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90CC524-3900-1041-BDBF-D0ABD37D8E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143375" cy="6858000"/>
          </a:xfrm>
          <a:custGeom>
            <a:avLst/>
            <a:gdLst>
              <a:gd name="connsiteX0" fmla="*/ 0 w 5524500"/>
              <a:gd name="connsiteY0" fmla="*/ 0 h 6858000"/>
              <a:gd name="connsiteX1" fmla="*/ 5524500 w 5524500"/>
              <a:gd name="connsiteY1" fmla="*/ 0 h 6858000"/>
              <a:gd name="connsiteX2" fmla="*/ 5524500 w 5524500"/>
              <a:gd name="connsiteY2" fmla="*/ 806538 h 6858000"/>
              <a:gd name="connsiteX3" fmla="*/ 4952408 w 5524500"/>
              <a:gd name="connsiteY3" fmla="*/ 806538 h 6858000"/>
              <a:gd name="connsiteX4" fmla="*/ 4952408 w 5524500"/>
              <a:gd name="connsiteY4" fmla="*/ 1187539 h 6858000"/>
              <a:gd name="connsiteX5" fmla="*/ 5524500 w 5524500"/>
              <a:gd name="connsiteY5" fmla="*/ 1187539 h 6858000"/>
              <a:gd name="connsiteX6" fmla="*/ 5524500 w 5524500"/>
              <a:gd name="connsiteY6" fmla="*/ 6858000 h 6858000"/>
              <a:gd name="connsiteX7" fmla="*/ 0 w 55245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4500" h="6858000">
                <a:moveTo>
                  <a:pt x="0" y="0"/>
                </a:moveTo>
                <a:lnTo>
                  <a:pt x="5524500" y="0"/>
                </a:lnTo>
                <a:lnTo>
                  <a:pt x="5524500" y="806538"/>
                </a:lnTo>
                <a:lnTo>
                  <a:pt x="4952408" y="806538"/>
                </a:lnTo>
                <a:lnTo>
                  <a:pt x="4952408" y="1187539"/>
                </a:lnTo>
                <a:lnTo>
                  <a:pt x="5524500" y="1187539"/>
                </a:lnTo>
                <a:lnTo>
                  <a:pt x="55245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695" y="1890876"/>
            <a:ext cx="4040411" cy="40844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D49B377-6CF8-9E4B-8973-3F8057D7D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7695" y="702156"/>
            <a:ext cx="4040411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E11F091D-EBC7-D743-82DA-0E177FD421D4}"/>
              </a:ext>
            </a:extLst>
          </p:cNvPr>
          <p:cNvSpPr/>
          <p:nvPr userDrawn="1"/>
        </p:nvSpPr>
        <p:spPr>
          <a:xfrm>
            <a:off x="3714306" y="806539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91339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35894" y="5141975"/>
            <a:ext cx="8272211" cy="125882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2393951"/>
            <a:ext cx="8272211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5DC1E635-F6E7-F248-9B85-120581E81180}"/>
              </a:ext>
            </a:extLst>
          </p:cNvPr>
          <p:cNvSpPr/>
          <p:nvPr userDrawn="1"/>
        </p:nvSpPr>
        <p:spPr>
          <a:xfrm>
            <a:off x="81945" y="5552030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11360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6" y="1956391"/>
            <a:ext cx="2897412" cy="446752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0199" y="1956391"/>
            <a:ext cx="5187908" cy="446752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75DA6C-B626-714A-8BBC-6FDDB6BE4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72B4D55A-70C8-E04B-B7E3-3355A1131891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32375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35894" y="2847885"/>
            <a:ext cx="3568112" cy="557784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6" y="3523047"/>
            <a:ext cx="3568109" cy="2131499"/>
          </a:xfrm>
        </p:spPr>
        <p:txBody>
          <a:bodyPr anchor="t">
            <a:normAutofit/>
          </a:bodyPr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953002" y="2847887"/>
            <a:ext cx="3568112" cy="553373"/>
          </a:xfrm>
        </p:spPr>
        <p:txBody>
          <a:bodyPr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8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1" y="3523047"/>
            <a:ext cx="3568113" cy="2131499"/>
          </a:xfrm>
        </p:spPr>
        <p:txBody>
          <a:bodyPr anchor="t">
            <a:normAutofit/>
          </a:bodyPr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3CA278B-C101-7F4E-B11A-7B91B0C8E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FE5F6035-AACE-6847-8AF4-EB3C4D79EE95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D914FC0-3771-6041-9E7C-1C624C85A803}"/>
              </a:ext>
            </a:extLst>
          </p:cNvPr>
          <p:cNvGrpSpPr/>
          <p:nvPr userDrawn="1"/>
        </p:nvGrpSpPr>
        <p:grpSpPr>
          <a:xfrm>
            <a:off x="4097502" y="2250891"/>
            <a:ext cx="762001" cy="3839220"/>
            <a:chOff x="5510085" y="2250891"/>
            <a:chExt cx="1016001" cy="383922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AED3128-974C-7F4B-BF36-A3836D1725F6}"/>
                </a:ext>
              </a:extLst>
            </p:cNvPr>
            <p:cNvCxnSpPr/>
            <p:nvPr/>
          </p:nvCxnSpPr>
          <p:spPr>
            <a:xfrm>
              <a:off x="6018085" y="2340176"/>
              <a:ext cx="0" cy="37499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">
              <a:extLst>
                <a:ext uri="{FF2B5EF4-FFF2-40B4-BE49-F238E27FC236}">
                  <a16:creationId xmlns:a16="http://schemas.microsoft.com/office/drawing/2014/main" id="{2D2224CB-5DFF-3D4B-816B-1A44228A23EE}"/>
                </a:ext>
              </a:extLst>
            </p:cNvPr>
            <p:cNvSpPr/>
            <p:nvPr/>
          </p:nvSpPr>
          <p:spPr>
            <a:xfrm>
              <a:off x="5510085" y="2250891"/>
              <a:ext cx="1016001" cy="381001"/>
            </a:xfrm>
            <a:prstGeom prst="rect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25400" tIns="25400" rIns="25400" bIns="25400" anchor="ctr"/>
            <a:lstStyle/>
            <a:p>
              <a:pPr algn="ctr" defTabSz="412750" hangingPunct="0">
                <a:defRPr sz="3200" spc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r>
                <a:rPr lang="en-US" sz="1600" kern="0" noProof="0">
                  <a:solidFill>
                    <a:srgbClr val="FFFFFF"/>
                  </a:solidFill>
                  <a:latin typeface="Helvetica Light"/>
                  <a:sym typeface="Helvetica Light"/>
                </a:rPr>
                <a:t>VS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679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2F4516B-8A37-894B-82AE-60204E676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CC16CE43-CB3C-7544-B05B-0A9F706D6FD8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31410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83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rrow Content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EEDEA7C-D9D3-5E4A-A0E6-B7A0ED5E0F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86199" y="0"/>
            <a:ext cx="5257800" cy="6858000"/>
          </a:xfrm>
          <a:custGeom>
            <a:avLst/>
            <a:gdLst>
              <a:gd name="connsiteX0" fmla="*/ 0 w 7010400"/>
              <a:gd name="connsiteY0" fmla="*/ 0 h 6858000"/>
              <a:gd name="connsiteX1" fmla="*/ 7010400 w 7010400"/>
              <a:gd name="connsiteY1" fmla="*/ 0 h 6858000"/>
              <a:gd name="connsiteX2" fmla="*/ 7010400 w 7010400"/>
              <a:gd name="connsiteY2" fmla="*/ 6858000 h 6858000"/>
              <a:gd name="connsiteX3" fmla="*/ 0 w 7010400"/>
              <a:gd name="connsiteY3" fmla="*/ 6858000 h 6858000"/>
              <a:gd name="connsiteX4" fmla="*/ 0 w 7010400"/>
              <a:gd name="connsiteY4" fmla="*/ 2620396 h 6858000"/>
              <a:gd name="connsiteX5" fmla="*/ 508001 w 7010400"/>
              <a:gd name="connsiteY5" fmla="*/ 2620396 h 6858000"/>
              <a:gd name="connsiteX6" fmla="*/ 508001 w 7010400"/>
              <a:gd name="connsiteY6" fmla="*/ 2239395 h 6858000"/>
              <a:gd name="connsiteX7" fmla="*/ 0 w 7010400"/>
              <a:gd name="connsiteY7" fmla="*/ 223939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10400" h="6858000">
                <a:moveTo>
                  <a:pt x="0" y="0"/>
                </a:moveTo>
                <a:lnTo>
                  <a:pt x="7010400" y="0"/>
                </a:lnTo>
                <a:lnTo>
                  <a:pt x="7010400" y="6858000"/>
                </a:lnTo>
                <a:lnTo>
                  <a:pt x="0" y="6858000"/>
                </a:lnTo>
                <a:lnTo>
                  <a:pt x="0" y="2620396"/>
                </a:lnTo>
                <a:lnTo>
                  <a:pt x="508001" y="2620396"/>
                </a:lnTo>
                <a:lnTo>
                  <a:pt x="508001" y="2239395"/>
                </a:lnTo>
                <a:lnTo>
                  <a:pt x="0" y="2239395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EF358276-528D-1F4E-804A-4F9FDE93568A}"/>
              </a:ext>
            </a:extLst>
          </p:cNvPr>
          <p:cNvSpPr/>
          <p:nvPr userDrawn="1"/>
        </p:nvSpPr>
        <p:spPr>
          <a:xfrm>
            <a:off x="3505200" y="2239396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A6817E56-9BF4-B245-9536-10F7E163D7D9}"/>
              </a:ext>
            </a:extLst>
          </p:cNvPr>
          <p:cNvSpPr/>
          <p:nvPr userDrawn="1"/>
        </p:nvSpPr>
        <p:spPr>
          <a:xfrm>
            <a:off x="435894" y="875830"/>
            <a:ext cx="1905001" cy="25400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320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2F758DC-4792-1D42-83A8-ED4E6CD5F7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896" y="2720637"/>
            <a:ext cx="2897412" cy="3634317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859246A-0674-144E-84D6-29D5891C0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5894" y="1304660"/>
            <a:ext cx="2897412" cy="141597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375044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423915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7/26/2020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6423915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423915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09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ECB34-6337-DE4D-8FD3-A3A0F5766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5" y="3341089"/>
            <a:ext cx="8272211" cy="120032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Lesson 12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transfiguration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27EA9-DD4F-6245-9D17-591DCE0A8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369332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July 22, 2020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907F59-A770-4EE3-BD7D-3302FE0E28EF}"/>
              </a:ext>
            </a:extLst>
          </p:cNvPr>
          <p:cNvSpPr txBox="1"/>
          <p:nvPr/>
        </p:nvSpPr>
        <p:spPr>
          <a:xfrm>
            <a:off x="955964" y="5250359"/>
            <a:ext cx="7232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Healing the Demoniac Boy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Matthew 17:14-20;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Mark 9:14-29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; Luke 9:37-43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1348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219200"/>
            <a:ext cx="8783052" cy="5598456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After Jesus’ question about how long this had happened to the boy, the father declared: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“It has often thrown him both into the fire and into the water to destroy him. But 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if You can do anything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, take pity on us and help us.”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(Mark 9:22)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To which Jesus responds: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“‘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If you can’?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 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All things are possible to him who believes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(verse 23)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What is therefore possible to the one who doesn’t believe?</a:t>
            </a:r>
          </a:p>
          <a:p>
            <a:pPr marL="0" indent="0">
              <a:buNone/>
            </a:pP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“… that man 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ought not to expect anything from the Lord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(James 1:7)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D4D501-D047-4303-8BEB-0CA8DE7B2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272211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Healing the demoniac boy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17:14-20; </a:t>
            </a:r>
            <a:r>
              <a:rPr lang="en-US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Mark 9:14-29</a:t>
            </a: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; Luke 9:37-43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49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31FB3-8761-4C62-A879-97C144611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272211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The transfiguration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Matthew 17:1-13</a:t>
            </a: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; Mark 9:2-13; Luke 9:28-36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447800"/>
            <a:ext cx="8783052" cy="5339923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Key lessons:</a:t>
            </a:r>
          </a:p>
          <a:p>
            <a:pPr marL="514350" indent="-514350">
              <a:buClr>
                <a:schemeClr val="tx1"/>
              </a:buClr>
              <a:buSzPct val="100000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Lucida Bright" panose="02040602050505020304" pitchFamily="18" charset="0"/>
              </a:rPr>
              <a:t>The glory and majesty of God!</a:t>
            </a:r>
          </a:p>
          <a:p>
            <a:pPr marL="514350" indent="-514350">
              <a:buClr>
                <a:schemeClr val="tx1"/>
              </a:buClr>
              <a:buSzPct val="100000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Lucida Bright" panose="02040602050505020304" pitchFamily="18" charset="0"/>
              </a:rPr>
              <a:t>The superiority of Jesus Christ to the Law and the prophets!</a:t>
            </a:r>
          </a:p>
          <a:p>
            <a:pPr marL="514350" indent="-514350">
              <a:buClr>
                <a:schemeClr val="tx1"/>
              </a:buClr>
              <a:buSzPct val="100000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Lucida Bright" panose="02040602050505020304" pitchFamily="18" charset="0"/>
              </a:rPr>
              <a:t>The need to listen and learn from Him!</a:t>
            </a:r>
          </a:p>
          <a:p>
            <a:pPr marL="514350" indent="-514350">
              <a:buClr>
                <a:schemeClr val="tx1"/>
              </a:buClr>
              <a:buSzPct val="100000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Lucida Bright" panose="02040602050505020304" pitchFamily="18" charset="0"/>
              </a:rPr>
              <a:t>The need to listen before we speak!</a:t>
            </a:r>
          </a:p>
          <a:p>
            <a:pPr marL="514350" indent="-514350">
              <a:buClr>
                <a:schemeClr val="tx1"/>
              </a:buClr>
              <a:buSzPct val="100000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Lucida Bright" panose="02040602050505020304" pitchFamily="18" charset="0"/>
              </a:rPr>
              <a:t>The need to transform ourselves so the Lord can transform our fleshly bodies (Philippians 3:20-21).</a:t>
            </a:r>
          </a:p>
        </p:txBody>
      </p:sp>
    </p:spTree>
    <p:extLst>
      <p:ext uri="{BB962C8B-B14F-4D97-AF65-F5344CB8AC3E}">
        <p14:creationId xmlns:p14="http://schemas.microsoft.com/office/powerpoint/2010/main" val="419156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576551"/>
            <a:ext cx="8783052" cy="4758226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Jesus tells them to </a:t>
            </a:r>
            <a:r>
              <a:rPr lang="en-US" sz="24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“tell the vision to no one </a:t>
            </a:r>
            <a:r>
              <a:rPr lang="en-US" sz="24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until the Son of Man has risen from the dead</a:t>
            </a:r>
            <a:r>
              <a:rPr lang="en-US" sz="24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 </a:t>
            </a: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(Matthew 17:9; </a:t>
            </a:r>
            <a:b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cf. Mark 9:9)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Mark records that the apostles </a:t>
            </a:r>
            <a:r>
              <a:rPr lang="en-US" sz="24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4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seized upon that statement</a:t>
            </a:r>
            <a:r>
              <a:rPr lang="en-US" sz="24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</a:t>
            </a: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 and began </a:t>
            </a:r>
            <a:r>
              <a:rPr lang="en-US" sz="24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4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discussing</a:t>
            </a:r>
            <a:r>
              <a:rPr lang="en-US" sz="2400" i="1" dirty="0">
                <a:solidFill>
                  <a:schemeClr val="tx1"/>
                </a:solidFill>
                <a:latin typeface="Lucida Bright" panose="02040602050505020304" pitchFamily="18" charset="0"/>
              </a:rPr>
              <a:t> with one another what </a:t>
            </a:r>
            <a:r>
              <a:rPr lang="en-US" sz="24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rising from the dead meant</a:t>
            </a:r>
            <a:r>
              <a:rPr lang="en-US" sz="24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 </a:t>
            </a: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(Mark 9:10)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Did they not understand the concept of resurrection from the dead? (Luke 7:11ff; 8:52ff)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Or did they fail to understand how Jesus’ resurrection aligned with their understanding of a fleshly kingdom?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They are once again </a:t>
            </a:r>
            <a:r>
              <a:rPr lang="en-US" sz="24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“alone”</a:t>
            </a: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 with Jesus. (Matthew 17:8)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9007C7-8059-491E-9933-978E25152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272211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The transfiguration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Matthew 17:1-13</a:t>
            </a: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; Mark 9:2-13; Luke 9:28-36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50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447800"/>
            <a:ext cx="8783052" cy="5293757"/>
          </a:xfrm>
        </p:spPr>
        <p:txBody>
          <a:bodyPr anchor="t"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At this point,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“His disciples asked Him, ‘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Why then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do the scribes say that 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Elijah must come first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?’”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(Matthew 17:10; Malachi 4:5)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Jesus had already told them who Elijah was (Matthew 11:14) and once again reminds them that he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“already came, 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and they did not recognize him,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 but 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did to him whatever they wished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. 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So also the Son of Man is going to suffer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at their hands.”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(verse 12)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They had just seen Elijah and wrestled with how his conversation with Jesus and the pronouncement from heaven reconciled with the prophecy.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C51822D-B0FB-4659-B173-0AA80C7EC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272211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The transfiguration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Matthew 17:1-13</a:t>
            </a: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; Mark 9:2-13; Luke 9:28-36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93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588090"/>
            <a:ext cx="8783052" cy="5232202"/>
          </a:xfrm>
        </p:spPr>
        <p:txBody>
          <a:bodyPr anchor="t"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Elijah does first come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 and restore all things. And yet how 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is it written of the Son of Man that He will suffer many things and be treated with contempt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?”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 (Mark 9:12-13; cf. Luke 1:17; </a:t>
            </a:r>
            <a:b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Malachi 4:5-6)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The same prophets that spoke of Elijah to come also spoke of 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the Messiah’s suffering</a:t>
            </a:r>
            <a:b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</a:b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(Psalms 22; Isaiah 53; Zechariah 13:7; Luke 24:25-26)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as they did to John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whatever they wished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Then the disciples understood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that He had spoken to them about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 John the Baptist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</a:t>
            </a:r>
            <a:b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(Mathew 17:13)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31B32F-C5D5-4E8A-BFEF-95E0F8B7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272211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The transfiguration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Matthew 17:1-13</a:t>
            </a: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; Mark 9:2-13; Luke 9:28-36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10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31FB3-8761-4C62-A879-97C144611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272211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Healing the demoniac boy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17:14-20; </a:t>
            </a:r>
            <a:r>
              <a:rPr lang="en-US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Mark 9:14-29</a:t>
            </a: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; Luke 9:37-43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535962"/>
            <a:ext cx="8783052" cy="5293757"/>
          </a:xfrm>
        </p:spPr>
        <p:txBody>
          <a:bodyPr anchor="t"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When Jesus, Peter, James and John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“came back to the disciples they saw a large crowd around …”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the other apostles,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“and some scribes 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arguing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 with them.” 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(Mark 9:14)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The crowd ran up to greet Jesus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amazed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(verse 15)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Jesus asked;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What are you discussing (arguing about; ESV)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?”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(verse 16)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“One of the crowd answered …”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regarding his son who was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“possessed with a spirit” 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(Mark 9:17) and was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“a lunatic”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and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“very ill”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(Matthew 17:15).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Matthew (17:14) records that this man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“came up to Him, falling on his knees.”</a:t>
            </a:r>
            <a:endParaRPr lang="en-US" sz="2600" dirty="0">
              <a:solidFill>
                <a:schemeClr val="tx1"/>
              </a:solidFill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60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576551"/>
            <a:ext cx="8783052" cy="3597908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This man continued: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“I told Your disciples to cast it out, and 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they could not do it.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(Mark 9:18)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“I brought him … and 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they could not cure him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(Matthew 17:16)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“I 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begged Your disciples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 … and 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they could not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(Luke 9:40)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571459B-E560-4D5D-9FBF-ED5CA8F86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272211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Healing the demoniac boy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17:14-20; </a:t>
            </a:r>
            <a:r>
              <a:rPr lang="en-US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Mark 9:14-29</a:t>
            </a: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; Luke 9:37-43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6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38" y="1576551"/>
            <a:ext cx="8987589" cy="4961358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Lucida Bright" panose="02040602050505020304" pitchFamily="18" charset="0"/>
              </a:rPr>
              <a:t>Jesus’ response:</a:t>
            </a:r>
          </a:p>
          <a:p>
            <a:pPr marL="0" indent="0">
              <a:buNone/>
            </a:pP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0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O unbelieving and perverted generation, how long shall I be with you</a:t>
            </a: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?” </a:t>
            </a:r>
            <a:r>
              <a:rPr lang="en-US" sz="2000" dirty="0">
                <a:solidFill>
                  <a:schemeClr val="tx1"/>
                </a:solidFill>
                <a:latin typeface="Lucida Bright" panose="02040602050505020304" pitchFamily="18" charset="0"/>
              </a:rPr>
              <a:t>(Matthew 17:17; Luke 9:41) or </a:t>
            </a: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000" dirty="0">
                <a:solidFill>
                  <a:schemeClr val="tx1"/>
                </a:solidFill>
                <a:latin typeface="Lucida Bright" panose="02040602050505020304" pitchFamily="18" charset="0"/>
              </a:rPr>
              <a:t>… </a:t>
            </a:r>
            <a:r>
              <a:rPr lang="en-US" sz="20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How long shall I put up with you?</a:t>
            </a: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</a:t>
            </a:r>
            <a:r>
              <a:rPr lang="en-US" sz="2000" dirty="0">
                <a:solidFill>
                  <a:schemeClr val="tx1"/>
                </a:solidFill>
                <a:latin typeface="Lucida Bright" panose="02040602050505020304" pitchFamily="18" charset="0"/>
              </a:rPr>
              <a:t> (Mark 9:19; cf. Numbers 14:11)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0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Perverted</a:t>
            </a: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 </a:t>
            </a:r>
            <a:r>
              <a:rPr lang="en-US" sz="2000" dirty="0">
                <a:solidFill>
                  <a:schemeClr val="tx1"/>
                </a:solidFill>
                <a:latin typeface="Lucida Bright" panose="02040602050505020304" pitchFamily="18" charset="0"/>
              </a:rPr>
              <a:t>– meaning corrupted and distorted. Strong adds “(figuratively) misinterpret.” (cf. Acts 13:8-10; 20:30; cf. 2 Peter 3:16)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Lucida Bright" panose="02040602050505020304" pitchFamily="18" charset="0"/>
              </a:rPr>
              <a:t>Vine says the word </a:t>
            </a: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0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generation</a:t>
            </a: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</a:t>
            </a:r>
            <a:r>
              <a:rPr lang="en-US" sz="2000" dirty="0">
                <a:solidFill>
                  <a:schemeClr val="tx1"/>
                </a:solidFill>
                <a:latin typeface="Lucida Bright" panose="02040602050505020304" pitchFamily="18" charset="0"/>
              </a:rPr>
              <a:t> can mean: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“a race of people, </a:t>
            </a:r>
            <a:r>
              <a:rPr lang="en-US" sz="2400" b="1" dirty="0">
                <a:solidFill>
                  <a:schemeClr val="tx1"/>
                </a:solidFill>
                <a:latin typeface="Lucida Bright" panose="02040602050505020304" pitchFamily="18" charset="0"/>
              </a:rPr>
              <a:t>possessed of similar characteristics</a:t>
            </a: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, pursuits”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Lucida Bright" panose="02040602050505020304" pitchFamily="18" charset="0"/>
              </a:rPr>
              <a:t>“The whole multitude of men living at the same time.”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Lucida Bright" panose="02040602050505020304" pitchFamily="18" charset="0"/>
              </a:rPr>
              <a:t>Who was Jesus describing as an </a:t>
            </a: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0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unbelieving and perverted generation</a:t>
            </a:r>
            <a:r>
              <a:rPr lang="en-US" sz="20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82DC556-0489-4053-8951-8B334C1E0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272211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Healing the demoniac boy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17:14-20; </a:t>
            </a:r>
            <a:r>
              <a:rPr lang="en-US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Mark 9:14-29</a:t>
            </a: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; Luke 9:37-43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576551"/>
            <a:ext cx="8783052" cy="4721292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chemeClr val="tx1"/>
                </a:solidFill>
                <a:latin typeface="Lucida Bright" panose="02040602050505020304" pitchFamily="18" charset="0"/>
              </a:rPr>
              <a:t>Who exhibited a lack of faith?</a:t>
            </a:r>
          </a:p>
          <a:p>
            <a:pPr marL="457200" indent="-457200">
              <a:buClr>
                <a:schemeClr val="tx1"/>
              </a:buClr>
              <a:buSzPct val="100000"/>
              <a:buAutoNum type="arabicPeriod"/>
            </a:pP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The apostles:</a:t>
            </a:r>
          </a:p>
          <a:p>
            <a:pPr lvl="1">
              <a:buClr>
                <a:schemeClr val="tx1"/>
              </a:buClr>
              <a:buSzPct val="100000"/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Later after the apostles privately asked why they couldn’t cast out the demon, Jesus responded,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Because of the littleness of your faith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 …”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(Matthew 17:20)</a:t>
            </a:r>
          </a:p>
          <a:p>
            <a:pPr marL="514350" indent="-514350">
              <a:buClr>
                <a:schemeClr val="tx1"/>
              </a:buClr>
              <a:buSzPct val="100000"/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At least </a:t>
            </a:r>
            <a:r>
              <a:rPr lang="en-US" sz="2600" b="1" dirty="0">
                <a:solidFill>
                  <a:schemeClr val="tx1"/>
                </a:solidFill>
                <a:latin typeface="Lucida Bright" panose="02040602050505020304" pitchFamily="18" charset="0"/>
              </a:rPr>
              <a:t>this father 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and perhaps others of the crowd who were of the same disposition.</a:t>
            </a:r>
          </a:p>
          <a:p>
            <a:pPr lvl="1">
              <a:buClr>
                <a:schemeClr val="tx1"/>
              </a:buClr>
              <a:buSzPct val="100000"/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We read the confession of this father in </a:t>
            </a:r>
            <a:b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</a:b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Mark 9:24,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help my unbelief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D4D3AE-E616-408D-B455-895FC4071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272211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Healing the demoniac boy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17:14-20; </a:t>
            </a:r>
            <a:r>
              <a:rPr lang="en-US" sz="2400" b="1" dirty="0">
                <a:solidFill>
                  <a:schemeClr val="tx1"/>
                </a:solidFill>
                <a:latin typeface="Book Antiqua" panose="02040602050305030304" pitchFamily="18" charset="0"/>
              </a:rPr>
              <a:t>Mark 9:14-29</a:t>
            </a: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; Luke 9:37-43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66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VTI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_Light_Sales Pitch_01_Win32_AS_v4" id="{AE3810B2-EB50-490A-9B4E-9FA07A4550C3}" vid="{D5F0F717-C359-4A2D-BDB0-CA99CA6877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3133</TotalTime>
  <Words>1731</Words>
  <Application>Microsoft Office PowerPoint</Application>
  <PresentationFormat>On-screen Show (4:3)</PresentationFormat>
  <Paragraphs>135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Book Antiqua</vt:lpstr>
      <vt:lpstr>Calibri</vt:lpstr>
      <vt:lpstr>Garamond</vt:lpstr>
      <vt:lpstr>Helvetica Light</vt:lpstr>
      <vt:lpstr>Lucida Bright</vt:lpstr>
      <vt:lpstr>Wingdings 2</vt:lpstr>
      <vt:lpstr>DividendVTI</vt:lpstr>
      <vt:lpstr>Lesson 12  The transfiguration</vt:lpstr>
      <vt:lpstr>The transfiguration Matthew 17:1-13; Mark 9:2-13; Luke 9:28-36</vt:lpstr>
      <vt:lpstr>The transfiguration Matthew 17:1-13; Mark 9:2-13; Luke 9:28-36</vt:lpstr>
      <vt:lpstr>The transfiguration Matthew 17:1-13; Mark 9:2-13; Luke 9:28-36</vt:lpstr>
      <vt:lpstr>The transfiguration Matthew 17:1-13; Mark 9:2-13; Luke 9:28-36</vt:lpstr>
      <vt:lpstr>Healing the demoniac boy Matthew 17:14-20; Mark 9:14-29; Luke 9:37-43</vt:lpstr>
      <vt:lpstr>Healing the demoniac boy Matthew 17:14-20; Mark 9:14-29; Luke 9:37-43</vt:lpstr>
      <vt:lpstr>Healing the demoniac boy Matthew 17:14-20; Mark 9:14-29; Luke 9:37-43</vt:lpstr>
      <vt:lpstr>Healing the demoniac boy Matthew 17:14-20; Mark 9:14-29; Luke 9:37-43</vt:lpstr>
      <vt:lpstr>Healing the demoniac boy Matthew 17:14-20; Mark 9:14-29; Luke 9:37-43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(Format)</dc:title>
  <dc:creator>Chris Simmons</dc:creator>
  <cp:lastModifiedBy>Richard Lidh</cp:lastModifiedBy>
  <cp:revision>10</cp:revision>
  <cp:lastPrinted>2020-07-26T23:22:06Z</cp:lastPrinted>
  <dcterms:created xsi:type="dcterms:W3CDTF">2011-11-13T00:33:04Z</dcterms:created>
  <dcterms:modified xsi:type="dcterms:W3CDTF">2020-07-26T23:22:10Z</dcterms:modified>
</cp:coreProperties>
</file>